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887" r:id="rId3"/>
    <p:sldId id="279" r:id="rId4"/>
    <p:sldId id="291" r:id="rId5"/>
    <p:sldId id="932" r:id="rId6"/>
    <p:sldId id="934" r:id="rId7"/>
    <p:sldId id="935" r:id="rId8"/>
    <p:sldId id="585" r:id="rId9"/>
    <p:sldId id="936" r:id="rId10"/>
  </p:sldIdLst>
  <p:sldSz cx="9144000" cy="5143500" type="screen16x9"/>
  <p:notesSz cx="6669088" cy="9926638"/>
  <p:defaultTextStyle>
    <a:defPPr>
      <a:defRPr lang="de-DE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389626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779252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168878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558503" algn="l" rtl="0" eaLnBrk="0" fontAlgn="base" hangingPunct="0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1948129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337755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2727381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117007" algn="l" defTabSz="779252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ABEB0F-16AB-0761-F7E3-236144D9D9B6}" name="Jaeggi Thomas" initials="JT" userId="S::Thomas.Jaeggi@sbv-usp.ch::706a4927-bbea-4cd4-8dda-0dcf6e51f4b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bellay Michel" initials="DM" lastIdx="22" clrIdx="0">
    <p:extLst>
      <p:ext uri="{19B8F6BF-5375-455C-9EA6-DF929625EA0E}">
        <p15:presenceInfo xmlns:p15="http://schemas.microsoft.com/office/powerpoint/2012/main" userId="S::michel.darbellay@sbv-usp.ch::ee7809cb-4df7-4832-b4cf-2af09b6f3252" providerId="AD"/>
      </p:ext>
    </p:extLst>
  </p:cmAuthor>
  <p:cmAuthor id="2" name="Giacomini Dominique" initials="GD" lastIdx="5" clrIdx="1">
    <p:extLst>
      <p:ext uri="{19B8F6BF-5375-455C-9EA6-DF929625EA0E}">
        <p15:presenceInfo xmlns:p15="http://schemas.microsoft.com/office/powerpoint/2012/main" userId="S::dominique.giacomini@sbv-usp.ch::06043298-0764-48e4-a415-a2f7a4f01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59D00"/>
    <a:srgbClr val="9EA500"/>
    <a:srgbClr val="6C6D20"/>
    <a:srgbClr val="FFFFFF"/>
    <a:srgbClr val="008342"/>
    <a:srgbClr val="009900"/>
    <a:srgbClr val="62EAFC"/>
    <a:srgbClr val="CCFFCC"/>
    <a:srgbClr val="3A1A35"/>
    <a:srgbClr val="540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5" autoAdjust="0"/>
    <p:restoredTop sz="86478" autoAdjust="0"/>
  </p:normalViewPr>
  <p:slideViewPr>
    <p:cSldViewPr snapToObjects="1">
      <p:cViewPr varScale="1">
        <p:scale>
          <a:sx n="76" d="100"/>
          <a:sy n="76" d="100"/>
        </p:scale>
        <p:origin x="296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29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57" d="100"/>
          <a:sy n="57" d="100"/>
        </p:scale>
        <p:origin x="3294" y="84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b="0" i="1"/>
            </a:lvl1pPr>
          </a:lstStyle>
          <a:p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b="0" i="1"/>
            </a:lvl1pPr>
          </a:lstStyle>
          <a:p>
            <a:fld id="{C294FA32-F559-4A57-9EEC-CF0CD267C4C1}" type="datetime1">
              <a:rPr lang="de-CH"/>
              <a:pPr/>
              <a:t>15.08.2022</a:t>
            </a:fld>
            <a:endParaRPr lang="de-DE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b="0" i="1"/>
            </a:lvl1pPr>
          </a:lstStyle>
          <a:p>
            <a:r>
              <a:rPr lang="de-DE" dirty="0"/>
              <a:t>© SBV/USP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b="0" i="1"/>
            </a:lvl1pPr>
          </a:lstStyle>
          <a:p>
            <a:fld id="{E2BF7163-B925-40AC-8441-76BE36B54A23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973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lnSpc>
                <a:spcPct val="100000"/>
              </a:lnSpc>
              <a:defRPr sz="1000" b="0" i="1"/>
            </a:lvl1pPr>
          </a:lstStyle>
          <a:p>
            <a:endParaRPr lang="de-D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9525"/>
            <a:ext cx="28892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lnSpc>
                <a:spcPct val="100000"/>
              </a:lnSpc>
              <a:defRPr sz="1000" b="0" i="1"/>
            </a:lvl1pPr>
          </a:lstStyle>
          <a:p>
            <a:fld id="{8CD33CD9-226D-4BD5-B5BE-52A5E38EC0B6}" type="datetime1">
              <a:rPr lang="de-CH"/>
              <a:pPr/>
              <a:t>15.08.2022</a:t>
            </a:fld>
            <a:endParaRPr lang="de-DE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lnSpc>
                <a:spcPct val="100000"/>
              </a:lnSpc>
              <a:defRPr sz="1000" b="0" i="1"/>
            </a:lvl1pPr>
          </a:lstStyle>
          <a:p>
            <a:r>
              <a:rPr lang="de-DE" dirty="0"/>
              <a:t>© SBV/USP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50388"/>
            <a:ext cx="28892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lnSpc>
                <a:spcPct val="100000"/>
              </a:lnSpc>
              <a:defRPr sz="1000" b="0" i="1"/>
            </a:lvl1pPr>
          </a:lstStyle>
          <a:p>
            <a:fld id="{66646E1A-44C6-4F46-A7CA-16D5146AD6DA}" type="slidenum">
              <a:rPr lang="de-DE"/>
              <a:pPr/>
              <a:t>‹Nr.›</a:t>
            </a:fld>
            <a:endParaRPr lang="de-DE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8050"/>
            <a:ext cx="4891088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Hauptteiltext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4000" y="869950"/>
            <a:ext cx="6162675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9559409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9626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79252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68878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58503" algn="l" defTabSz="649376" rtl="0" fontAlgn="base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 dirty="0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4342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 dirty="0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5652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 dirty="0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9508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 dirty="0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7176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de-DE" dirty="0"/>
              <a:t>© SBV/USP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646E1A-44C6-4F46-A7CA-16D5146AD6DA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187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2577932" y="1491630"/>
            <a:ext cx="6566068" cy="1780208"/>
          </a:xfrm>
          <a:prstGeom prst="rect">
            <a:avLst/>
          </a:prstGeom>
        </p:spPr>
        <p:txBody>
          <a:bodyPr lIns="77925" tIns="38963" rIns="77925" bIns="38963" anchor="ctr"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  <p:sp>
        <p:nvSpPr>
          <p:cNvPr id="5" name="Textplatzhalter 3"/>
          <p:cNvSpPr txBox="1">
            <a:spLocks/>
          </p:cNvSpPr>
          <p:nvPr userDrawn="1"/>
        </p:nvSpPr>
        <p:spPr>
          <a:xfrm>
            <a:off x="0" y="1491630"/>
            <a:ext cx="2577932" cy="17802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77925" tIns="38963" rIns="77925" bIns="3896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de-DE" b="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endParaRPr lang="de-DE" b="0" dirty="0"/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</a:pPr>
            <a:endParaRPr lang="de-DE" b="0" dirty="0"/>
          </a:p>
          <a:p>
            <a:pPr marL="0" indent="0" algn="r" fontAlgn="auto">
              <a:lnSpc>
                <a:spcPct val="100000"/>
              </a:lnSpc>
              <a:spcAft>
                <a:spcPts val="0"/>
              </a:spcAft>
              <a:buNone/>
            </a:pPr>
            <a:endParaRPr lang="de-DE" b="1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2577932" y="4515966"/>
            <a:ext cx="0" cy="627534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 dirty="0"/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967535" y="4443413"/>
            <a:ext cx="1568855" cy="592361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r">
              <a:buNone/>
              <a:defRPr sz="11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Ort der Präsentation &amp; Datum</a:t>
            </a:r>
            <a:br>
              <a:rPr lang="de-DE" dirty="0"/>
            </a:b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1543" y="2628187"/>
            <a:ext cx="2494846" cy="344661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r">
              <a:buNone/>
              <a:defRPr lang="de-CH" sz="1700" b="1" kern="1200" baseline="0" dirty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/>
              <a:t>Name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667" y="2949792"/>
            <a:ext cx="2494846" cy="216024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 algn="r">
              <a:buNone/>
              <a:defRPr lang="de-CH" sz="1200" b="1" kern="1200" dirty="0">
                <a:solidFill>
                  <a:schemeClr val="bg1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lvl="0"/>
            <a:r>
              <a:rPr lang="de-DE" dirty="0"/>
              <a:t>Funktion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478472" y="3392091"/>
            <a:ext cx="6081664" cy="800100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>
              <a:buFontTx/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167011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Bild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 dirty="0"/>
          </a:p>
        </p:txBody>
      </p:sp>
      <p:cxnSp>
        <p:nvCxnSpPr>
          <p:cNvPr id="10" name="Gerade Verbindung 2"/>
          <p:cNvCxnSpPr>
            <a:cxnSpLocks noChangeShapeType="1"/>
          </p:cNvCxnSpPr>
          <p:nvPr userDrawn="1"/>
        </p:nvCxnSpPr>
        <p:spPr bwMode="auto">
          <a:xfrm flipH="1">
            <a:off x="-11011" y="843558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Bildplatzhalter 11"/>
          <p:cNvSpPr>
            <a:spLocks noGrp="1"/>
          </p:cNvSpPr>
          <p:nvPr>
            <p:ph type="pic" sz="quarter" idx="10"/>
          </p:nvPr>
        </p:nvSpPr>
        <p:spPr>
          <a:xfrm>
            <a:off x="1" y="863600"/>
            <a:ext cx="1761392" cy="42799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lIns="77925" tIns="38963" rIns="77925" bIns="38963" anchor="ctr"/>
          <a:lstStyle>
            <a:lvl1pPr marL="0" indent="0" algn="ctr">
              <a:buNone/>
              <a:defRPr sz="1700"/>
            </a:lvl1pPr>
          </a:lstStyle>
          <a:p>
            <a:r>
              <a:rPr lang="de-DE" dirty="0"/>
              <a:t>Bild durch Klicken auf Symbol hinzufügen</a:t>
            </a:r>
            <a:endParaRPr lang="de-CH" dirty="0"/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2123329" y="1275606"/>
            <a:ext cx="6443878" cy="3455938"/>
          </a:xfrm>
          <a:prstGeom prst="rect">
            <a:avLst/>
          </a:prstGeom>
        </p:spPr>
        <p:txBody>
          <a:bodyPr lIns="77925" tIns="38963" rIns="77925" bIns="38963"/>
          <a:lstStyle>
            <a:lvl1pPr marL="292219" indent="-292219">
              <a:buFont typeface="Wingdings" panose="05000000000000000000" pitchFamily="2" charset="2"/>
              <a:buChar char="§"/>
              <a:defRPr sz="2000" baseline="0">
                <a:latin typeface="Calibri" panose="020F0502020204030204" pitchFamily="34" charset="0"/>
              </a:defRPr>
            </a:lvl1pPr>
            <a:lvl2pPr marL="633142" indent="-243516">
              <a:buFont typeface="Wingdings" panose="05000000000000000000" pitchFamily="2" charset="2"/>
              <a:buChar char="ú"/>
              <a:defRPr sz="1700">
                <a:latin typeface="Calibri" panose="020F0502020204030204" pitchFamily="34" charset="0"/>
              </a:defRPr>
            </a:lvl2pPr>
            <a:lvl3pPr marL="974065" indent="-194813">
              <a:buFont typeface="Wingdings" panose="05000000000000000000" pitchFamily="2" charset="2"/>
              <a:buChar char=""/>
              <a:defRPr sz="1700" baseline="0">
                <a:latin typeface="Calibri" panose="020F0502020204030204" pitchFamily="34" charset="0"/>
              </a:defRPr>
            </a:lvl3pPr>
            <a:lvl4pPr marL="1461097" indent="-292219">
              <a:buFont typeface="Wingdings" panose="05000000000000000000" pitchFamily="2" charset="2"/>
              <a:buChar char="ú"/>
              <a:defRPr baseline="0">
                <a:latin typeface="Calibri" panose="020F0502020204030204" pitchFamily="34" charset="0"/>
              </a:defRPr>
            </a:lvl4pPr>
            <a:lvl5pPr marL="1558503" indent="0">
              <a:buNone/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8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0283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ohne Bild Text zentriert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 dirty="0"/>
          </a:p>
        </p:txBody>
      </p:sp>
      <p:cxnSp>
        <p:nvCxnSpPr>
          <p:cNvPr id="7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2123329" y="1275606"/>
            <a:ext cx="6443878" cy="3455938"/>
          </a:xfrm>
          <a:prstGeom prst="rect">
            <a:avLst/>
          </a:prstGeom>
        </p:spPr>
        <p:txBody>
          <a:bodyPr lIns="77925" tIns="38963" rIns="77925" bIns="38963"/>
          <a:lstStyle>
            <a:lvl1pPr marL="292219" indent="-292219">
              <a:buFont typeface="Wingdings" panose="05000000000000000000" pitchFamily="2" charset="2"/>
              <a:buChar char="§"/>
              <a:defRPr sz="2000" baseline="0">
                <a:latin typeface="Calibri" panose="020F0502020204030204" pitchFamily="34" charset="0"/>
              </a:defRPr>
            </a:lvl1pPr>
            <a:lvl2pPr marL="633142" indent="-243516">
              <a:buFont typeface="Wingdings" panose="05000000000000000000" pitchFamily="2" charset="2"/>
              <a:buChar char="ú"/>
              <a:defRPr sz="1700">
                <a:latin typeface="Calibri" panose="020F0502020204030204" pitchFamily="34" charset="0"/>
              </a:defRPr>
            </a:lvl2pPr>
            <a:lvl3pPr marL="974065" indent="-194813">
              <a:buFont typeface="Wingdings" panose="05000000000000000000" pitchFamily="2" charset="2"/>
              <a:buChar char=""/>
              <a:defRPr sz="1700" baseline="0">
                <a:latin typeface="Calibri" panose="020F0502020204030204" pitchFamily="34" charset="0"/>
              </a:defRPr>
            </a:lvl3pPr>
            <a:lvl4pPr marL="1461097" indent="-292219">
              <a:buFont typeface="Wingdings" panose="05000000000000000000" pitchFamily="2" charset="2"/>
              <a:buChar char="ú"/>
              <a:defRPr baseline="0">
                <a:latin typeface="Calibri" panose="020F0502020204030204" pitchFamily="34" charset="0"/>
              </a:defRPr>
            </a:lvl4pPr>
            <a:lvl5pPr marL="1558503" indent="0">
              <a:buNone/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20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 dirty="0"/>
          </a:p>
        </p:txBody>
      </p:sp>
      <p:sp>
        <p:nvSpPr>
          <p:cNvPr id="21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6532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ohne Bild Text linksbündig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>
            <a:noFill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 dirty="0"/>
          </a:p>
        </p:txBody>
      </p:sp>
      <p:cxnSp>
        <p:nvCxnSpPr>
          <p:cNvPr id="7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218549" y="1275606"/>
            <a:ext cx="8348658" cy="3455938"/>
          </a:xfrm>
          <a:prstGeom prst="rect">
            <a:avLst/>
          </a:prstGeom>
        </p:spPr>
        <p:txBody>
          <a:bodyPr lIns="77925" tIns="38963" rIns="77925" bIns="38963"/>
          <a:lstStyle>
            <a:lvl1pPr marL="292219" indent="-292219">
              <a:buFont typeface="Wingdings" panose="05000000000000000000" pitchFamily="2" charset="2"/>
              <a:buChar char="§"/>
              <a:defRPr sz="2000" baseline="0">
                <a:latin typeface="Calibri" panose="020F0502020204030204" pitchFamily="34" charset="0"/>
              </a:defRPr>
            </a:lvl1pPr>
            <a:lvl2pPr marL="633142" indent="-243516">
              <a:buFont typeface="Wingdings" panose="05000000000000000000" pitchFamily="2" charset="2"/>
              <a:buChar char="ú"/>
              <a:defRPr sz="1700">
                <a:latin typeface="Calibri" panose="020F0502020204030204" pitchFamily="34" charset="0"/>
              </a:defRPr>
            </a:lvl2pPr>
            <a:lvl3pPr marL="974065" indent="-194813">
              <a:buFont typeface="Wingdings" panose="05000000000000000000" pitchFamily="2" charset="2"/>
              <a:buChar char=""/>
              <a:defRPr sz="1700" baseline="0">
                <a:latin typeface="Calibri" panose="020F0502020204030204" pitchFamily="34" charset="0"/>
              </a:defRPr>
            </a:lvl3pPr>
            <a:lvl4pPr marL="1461097" indent="-292219">
              <a:buFont typeface="Wingdings" panose="05000000000000000000" pitchFamily="2" charset="2"/>
              <a:buChar char="ú"/>
              <a:defRPr baseline="0">
                <a:latin typeface="Calibri" panose="020F0502020204030204" pitchFamily="34" charset="0"/>
              </a:defRPr>
            </a:lvl4pPr>
            <a:lvl5pPr marL="1558503" indent="0">
              <a:buNone/>
              <a:defRPr baseline="0">
                <a:latin typeface="Calibri" panose="020F050202020403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 dirty="0"/>
          </a:p>
        </p:txBody>
      </p:sp>
      <p:sp>
        <p:nvSpPr>
          <p:cNvPr id="19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4763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Tabelle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>
            <a:noFill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 dirty="0"/>
          </a:p>
        </p:txBody>
      </p:sp>
      <p:cxnSp>
        <p:nvCxnSpPr>
          <p:cNvPr id="5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abellenplatzhalter 10"/>
          <p:cNvSpPr>
            <a:spLocks noGrp="1"/>
          </p:cNvSpPr>
          <p:nvPr>
            <p:ph type="tbl" sz="quarter" idx="13"/>
          </p:nvPr>
        </p:nvSpPr>
        <p:spPr>
          <a:xfrm>
            <a:off x="298938" y="1275606"/>
            <a:ext cx="8261197" cy="3455938"/>
          </a:xfrm>
          <a:prstGeom prst="rect">
            <a:avLst/>
          </a:prstGeom>
        </p:spPr>
        <p:txBody>
          <a:bodyPr lIns="77925" tIns="38963" rIns="77925" bIns="38963" anchor="ctr"/>
          <a:lstStyle>
            <a:lvl1pPr marL="0" indent="0" algn="ctr">
              <a:buNone/>
              <a:defRPr/>
            </a:lvl1pPr>
          </a:lstStyle>
          <a:p>
            <a:r>
              <a:rPr lang="de-DE" dirty="0"/>
              <a:t>Tabelle durch Klicken auf Symbol hinzufügen</a:t>
            </a:r>
            <a:endParaRPr lang="de-CH" dirty="0"/>
          </a:p>
        </p:txBody>
      </p: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 dirty="0"/>
          </a:p>
        </p:txBody>
      </p:sp>
      <p:sp>
        <p:nvSpPr>
          <p:cNvPr id="17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1315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Grafik Dreispra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1" y="856060"/>
            <a:ext cx="1761392" cy="161925"/>
          </a:xfrm>
          <a:prstGeom prst="rect">
            <a:avLst/>
          </a:prstGeom>
          <a:solidFill>
            <a:schemeClr val="accent6">
              <a:lumMod val="75000"/>
              <a:alpha val="34901"/>
            </a:schemeClr>
          </a:solidFill>
          <a:ln>
            <a:noFill/>
          </a:ln>
        </p:spPr>
        <p:txBody>
          <a:bodyPr wrap="none" lIns="77925" tIns="38963" rIns="77925" bIns="38963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CH" altLang="de-DE" b="0" dirty="0"/>
          </a:p>
        </p:txBody>
      </p:sp>
      <p:cxnSp>
        <p:nvCxnSpPr>
          <p:cNvPr id="5" name="Gerade Verbindung 2"/>
          <p:cNvCxnSpPr>
            <a:cxnSpLocks noChangeShapeType="1"/>
          </p:cNvCxnSpPr>
          <p:nvPr userDrawn="1"/>
        </p:nvCxnSpPr>
        <p:spPr bwMode="auto">
          <a:xfrm flipH="1">
            <a:off x="0" y="844154"/>
            <a:ext cx="9144000" cy="0"/>
          </a:xfrm>
          <a:prstGeom prst="line">
            <a:avLst/>
          </a:prstGeom>
          <a:noFill/>
          <a:ln w="50800" cap="rnd" algn="ctr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8567207" y="4948237"/>
            <a:ext cx="0" cy="195263"/>
          </a:xfrm>
          <a:prstGeom prst="line">
            <a:avLst/>
          </a:prstGeom>
          <a:noFill/>
          <a:ln w="508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7925" tIns="38963" rIns="77925" bIns="38963" anchor="ctr"/>
          <a:lstStyle/>
          <a:p>
            <a:endParaRPr lang="de-CH" dirty="0"/>
          </a:p>
        </p:txBody>
      </p:sp>
      <p:sp>
        <p:nvSpPr>
          <p:cNvPr id="12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8360729" y="4859663"/>
            <a:ext cx="506384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1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C860DD3-34C8-481A-BCF8-958105566AFD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2123344" y="86916"/>
            <a:ext cx="6443863" cy="702469"/>
          </a:xfrm>
          <a:prstGeom prst="rect">
            <a:avLst/>
          </a:prstGeom>
        </p:spPr>
        <p:txBody>
          <a:bodyPr lIns="77925" tIns="38963" rIns="77925" bIns="38963" anchor="ctr" anchorCtr="0"/>
          <a:lstStyle>
            <a:lvl1pPr marL="0" indent="0">
              <a:buNone/>
              <a:defRPr b="1" i="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de-DE" dirty="0"/>
              <a:t>Titelmasterformat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quarter" idx="18" hasCustomPrompt="1"/>
          </p:nvPr>
        </p:nvSpPr>
        <p:spPr>
          <a:xfrm>
            <a:off x="1761392" y="1707356"/>
            <a:ext cx="6805246" cy="3024634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>
              <a:buNone/>
              <a:defRPr sz="2000"/>
            </a:lvl1pPr>
          </a:lstStyle>
          <a:p>
            <a:r>
              <a:rPr lang="de-DE" dirty="0"/>
              <a:t>Objekt durch Klicken auf Symbol hinzufügen</a:t>
            </a:r>
            <a:endParaRPr lang="de-CH" dirty="0"/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761392" y="1275160"/>
            <a:ext cx="6805246" cy="432197"/>
          </a:xfrm>
          <a:prstGeom prst="rect">
            <a:avLst/>
          </a:prstGeom>
        </p:spPr>
        <p:txBody>
          <a:bodyPr lIns="77925" tIns="38963" rIns="77925" bIns="38963"/>
          <a:lstStyle>
            <a:lvl1pPr marL="0" indent="0">
              <a:buNone/>
              <a:defRPr sz="2000" b="1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Objekttitel einfügen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1267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45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sldNum="0" hdr="0" dt="0"/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-44501" y="4515966"/>
            <a:ext cx="2611353" cy="703901"/>
          </a:xfrm>
        </p:spPr>
        <p:txBody>
          <a:bodyPr/>
          <a:lstStyle/>
          <a:p>
            <a:r>
              <a:rPr lang="fr-CH" noProof="0" dirty="0"/>
              <a:t>20 Août 2022</a:t>
            </a:r>
            <a:br>
              <a:rPr lang="fr-CH" noProof="0" dirty="0"/>
            </a:br>
            <a:r>
              <a:rPr lang="fr-CH" dirty="0"/>
              <a:t>Assemblée des délégués de l’UDC Suisse</a:t>
            </a:r>
          </a:p>
          <a:p>
            <a:r>
              <a:rPr lang="fr-CH" dirty="0"/>
              <a:t>Baar ZG </a:t>
            </a:r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H" noProof="0" dirty="0"/>
              <a:t>Martin Haab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noProof="0" dirty="0"/>
              <a:t>Conseiller national ZH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Pourquoi l’initiative sur l’élevage intensif est inutile et nuisible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74E593A6-FA2F-4C5A-8A6B-EC061A4875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3" name="Grafik 12" descr="Ein Bild, das drinnen, Person, Säugetier, Schwein enthält.&#10;&#10;Automatisch generierte Beschreibung">
            <a:extLst>
              <a:ext uri="{FF2B5EF4-FFF2-40B4-BE49-F238E27FC236}">
                <a16:creationId xmlns:a16="http://schemas.microsoft.com/office/drawing/2014/main" id="{9575918D-48D7-4B67-BF16-114312C8F4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82199" y="1491630"/>
            <a:ext cx="2367644" cy="1780208"/>
          </a:xfrm>
          <a:prstGeom prst="rect">
            <a:avLst/>
          </a:prstGeom>
        </p:spPr>
      </p:pic>
      <p:pic>
        <p:nvPicPr>
          <p:cNvPr id="14" name="Grafik 13" descr="Ein Bild, das Vogel, Hühnervogel, Huhn, schließen enthält.&#10;&#10;Automatisch generierte Beschreibung">
            <a:extLst>
              <a:ext uri="{FF2B5EF4-FFF2-40B4-BE49-F238E27FC236}">
                <a16:creationId xmlns:a16="http://schemas.microsoft.com/office/drawing/2014/main" id="{AF5C69BF-6D3F-467E-A4E7-17DB3289BE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5776" y="1491630"/>
            <a:ext cx="2016224" cy="1782168"/>
          </a:xfrm>
          <a:prstGeom prst="rect">
            <a:avLst/>
          </a:prstGeom>
        </p:spPr>
      </p:pic>
      <p:pic>
        <p:nvPicPr>
          <p:cNvPr id="15" name="Grafik 14" descr="Ein Bild, das Gras, Kuh, draußen, Himmel enthält.&#10;&#10;Automatisch generierte Beschreibung">
            <a:extLst>
              <a:ext uri="{FF2B5EF4-FFF2-40B4-BE49-F238E27FC236}">
                <a16:creationId xmlns:a16="http://schemas.microsoft.com/office/drawing/2014/main" id="{50C4C605-FE4F-409E-BEE7-03F633633A1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1489670"/>
            <a:ext cx="2210199" cy="178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7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platzhalter 9" descr="Ein Bild, das angeordnet, Verkauf enthält.&#10;&#10;Automatisch generierte Beschreibung">
            <a:extLst>
              <a:ext uri="{FF2B5EF4-FFF2-40B4-BE49-F238E27FC236}">
                <a16:creationId xmlns:a16="http://schemas.microsoft.com/office/drawing/2014/main" id="{CB375647-727D-4D2F-B468-310F62E8B56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863600"/>
            <a:ext cx="1761392" cy="4279901"/>
          </a:xfrm>
          <a:ln>
            <a:noFill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8DCEAD-34ED-424F-9D9C-D2578CA2D9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noProof="0" dirty="0">
                <a:latin typeface="+mn-lt"/>
              </a:rPr>
              <a:t>Objectif : « Mettre fin à l’élevage intensif en Suisse »</a:t>
            </a:r>
          </a:p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CH" b="1" noProof="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Solution : l’élevage doit se conformer aux normes 2018 de Bio Suisse.</a:t>
            </a:r>
          </a:p>
          <a:p>
            <a:r>
              <a:rPr lang="fr-CH" noProof="0" dirty="0">
                <a:latin typeface="+mn-lt"/>
              </a:rPr>
              <a:t>Prescriptions sur les importations</a:t>
            </a:r>
          </a:p>
          <a:p>
            <a:pPr algn="l"/>
            <a:r>
              <a:rPr lang="fr-CH" noProof="0" dirty="0">
                <a:latin typeface="+mn-lt"/>
              </a:rPr>
              <a:t>Période transitoire de 25 ans</a:t>
            </a:r>
            <a:endParaRPr lang="fr-CH" noProof="0" dirty="0">
              <a:solidFill>
                <a:srgbClr val="5A5A5A"/>
              </a:solidFill>
              <a:latin typeface="Source Sans Pro" panose="020B0503030403020204" pitchFamily="34" charset="0"/>
            </a:endParaRPr>
          </a:p>
          <a:p>
            <a:endParaRPr lang="fr-CH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3B323F-2DDC-4C60-B90A-C80AD6F9E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514350"/>
            <a:fld id="{6C860DD3-34C8-481A-BCF8-958105566AFD}" type="slidenum">
              <a:rPr lang="de-CH">
                <a:latin typeface="Calibri"/>
              </a:rPr>
              <a:pPr defTabSz="514350"/>
              <a:t>2</a:t>
            </a:fld>
            <a:endParaRPr lang="de-CH" dirty="0">
              <a:latin typeface="Calibri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FEBB03-E032-4917-B221-E78BC398D94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Revendications des auteurs de l’</a:t>
            </a:r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FDF31CDD-D649-384A-7AE6-6B97B9C337A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4247" y="45172"/>
            <a:ext cx="2339751" cy="123043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2055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74985E-1F5A-4442-ABC4-7F8F463F2B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Les animaux dans l’agriculture suisse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EC6DBAB-3A32-4911-A47B-663CA0989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73" y="14318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652F932-EE2F-4FE2-8BCD-2000283D0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51500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AA9AFEC-45A7-4B30-B418-65D646198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1638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C39EFEF-90E5-4F3F-9B34-4A3390740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4815" y="77349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4D96A3C-E965-4980-B840-4937CD83A62A}"/>
              </a:ext>
            </a:extLst>
          </p:cNvPr>
          <p:cNvSpPr txBox="1"/>
          <p:nvPr/>
        </p:nvSpPr>
        <p:spPr>
          <a:xfrm>
            <a:off x="2190432" y="1161336"/>
            <a:ext cx="6443863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8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Producteurs de denrées alimentaires et transformateurs d’herbe</a:t>
            </a:r>
            <a:br>
              <a:rPr lang="de-CH" sz="2000" b="0" dirty="0">
                <a:latin typeface="+mn-lt"/>
              </a:rPr>
            </a:br>
            <a:r>
              <a:rPr lang="fr-CH" sz="1600" b="0" dirty="0">
                <a:latin typeface="+mn-lt"/>
              </a:rPr>
              <a:t>La surface agricole utile est constituée à 70 % de prairies permanentes et de pâturages. Seule la transformation de l’herbe en viande et en lait permet à la population d’en profiter dans son alimentation.</a:t>
            </a:r>
            <a:br>
              <a:rPr lang="de-CH" sz="1800" b="0" dirty="0">
                <a:latin typeface="+mn-lt"/>
              </a:rPr>
            </a:br>
            <a:endParaRPr lang="de-CH" sz="1800" b="0" dirty="0">
              <a:latin typeface="+mn-lt"/>
            </a:endParaRPr>
          </a:p>
          <a:p>
            <a:r>
              <a:rPr lang="fr-CH" sz="18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Fournisseurs d’engrais</a:t>
            </a:r>
            <a:br>
              <a:rPr lang="de-CH" sz="1800" b="0" dirty="0">
                <a:latin typeface="+mn-lt"/>
              </a:rPr>
            </a:br>
            <a:r>
              <a:rPr lang="fr-CH" sz="1600" b="0" dirty="0">
                <a:latin typeface="+mn-lt"/>
              </a:rPr>
              <a:t>Le lisier et le fumier fournissent de précieux éléments nutritifs, dont nos prairies et nos cultures ont besoin pour pousser. Ils favorisent la formation d’humus et donc la qualité des sols.</a:t>
            </a:r>
            <a:br>
              <a:rPr lang="de-CH" sz="1600" b="0" dirty="0">
                <a:latin typeface="+mn-lt"/>
              </a:rPr>
            </a:br>
            <a:endParaRPr lang="de-CH" sz="1600" b="0" dirty="0">
              <a:latin typeface="+mn-lt"/>
            </a:endParaRPr>
          </a:p>
          <a:p>
            <a:r>
              <a:rPr lang="fr-CH" sz="18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Acteurs de la réduction du gaspillage alimentaire</a:t>
            </a:r>
            <a:br>
              <a:rPr lang="de-CH" sz="1800" b="0" dirty="0">
                <a:latin typeface="+mn-lt"/>
              </a:rPr>
            </a:br>
            <a:r>
              <a:rPr lang="fr-CH" sz="1600" b="0" dirty="0">
                <a:latin typeface="+mn-lt"/>
              </a:rPr>
              <a:t>Chaque année, nos animaux de rente contribuent à réduire le gaspillage alimentaire en valorisent environ 365 000 t de sous-produits végétaux issus de l’industrie alimentaire. La population peut ainsi profiter de manière indirecte de calories et d’éléments nutritifs de grande valeur.</a:t>
            </a:r>
            <a:endParaRPr lang="de-CH" sz="1600" dirty="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7" name="Bildplatzhalter 6" descr="Ein Bild, das Gras, Kuh, Himmel, draußen enthält.&#10;&#10;Automatisch generierte Beschreibung">
            <a:extLst>
              <a:ext uri="{FF2B5EF4-FFF2-40B4-BE49-F238E27FC236}">
                <a16:creationId xmlns:a16="http://schemas.microsoft.com/office/drawing/2014/main" id="{96AF69AD-5053-40BD-ADF4-2E6053322C3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873631"/>
            <a:ext cx="1761392" cy="4269870"/>
          </a:xfrm>
          <a:ln>
            <a:noFill/>
          </a:ln>
        </p:spPr>
      </p:pic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71A73494-1EF3-40CF-B2DC-E9DB4BDC7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104" y="4859663"/>
            <a:ext cx="506384" cy="273844"/>
          </a:xfrm>
        </p:spPr>
        <p:txBody>
          <a:bodyPr/>
          <a:lstStyle/>
          <a:p>
            <a:pPr defTabSz="685800"/>
            <a:fld id="{6C860DD3-34C8-481A-BCF8-958105566AFD}" type="slidenum">
              <a:rPr lang="de-CH">
                <a:latin typeface="Calibri"/>
              </a:rPr>
              <a:pPr defTabSz="685800"/>
              <a:t>3</a:t>
            </a:fld>
            <a:endParaRPr lang="de-CH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0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905C02-D3A3-4448-AE7D-A012123EDC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Évolution du cheptel (en UGB)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ECE5862-70AC-407C-95BA-8CF247C70809}"/>
              </a:ext>
            </a:extLst>
          </p:cNvPr>
          <p:cNvSpPr txBox="1"/>
          <p:nvPr/>
        </p:nvSpPr>
        <p:spPr>
          <a:xfrm>
            <a:off x="3131840" y="1069331"/>
            <a:ext cx="4013791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b="0" dirty="0">
                <a:latin typeface="+mn-lt"/>
              </a:rPr>
              <a:t>Évolution du cheptel</a:t>
            </a:r>
            <a:r>
              <a:rPr lang="de-CH" sz="1200" b="0" baseline="30000" dirty="0">
                <a:latin typeface="+mn-lt"/>
              </a:rPr>
              <a:t>a</a:t>
            </a:r>
            <a:r>
              <a:rPr lang="de-CH" sz="1200" b="0" dirty="0">
                <a:latin typeface="+mn-lt"/>
              </a:rPr>
              <a:t> (en UGB)</a:t>
            </a:r>
            <a:r>
              <a:rPr lang="de-CH" sz="1200" b="0" baseline="30000" dirty="0">
                <a:latin typeface="+mn-lt"/>
              </a:rPr>
              <a:t>b</a:t>
            </a:r>
            <a:r>
              <a:rPr lang="de-CH" sz="1200" b="0" dirty="0">
                <a:latin typeface="+mn-lt"/>
              </a:rPr>
              <a:t> entre 1980 et 2020 en Suisse</a:t>
            </a:r>
          </a:p>
          <a:p>
            <a:endParaRPr lang="de-CH" sz="1200" b="0" dirty="0">
              <a:latin typeface="+mn-lt"/>
            </a:endParaRPr>
          </a:p>
          <a:p>
            <a:endParaRPr lang="de-CH" sz="1200" b="0" dirty="0">
              <a:latin typeface="+mn-lt"/>
            </a:endParaRPr>
          </a:p>
          <a:p>
            <a:endParaRPr lang="de-CH" sz="1400" b="0" dirty="0">
              <a:latin typeface="+mn-lt"/>
            </a:endParaRPr>
          </a:p>
          <a:p>
            <a:endParaRPr lang="de-CH" sz="1400" b="0" dirty="0">
              <a:latin typeface="+mn-lt"/>
            </a:endParaRPr>
          </a:p>
        </p:txBody>
      </p:sp>
      <p:pic>
        <p:nvPicPr>
          <p:cNvPr id="8" name="Bildplatzhalter 7" descr="Ein Bild, das Boden, stehend, Hühnervogel, Huhn enthält.&#10;&#10;Automatisch generierte Beschreibung">
            <a:extLst>
              <a:ext uri="{FF2B5EF4-FFF2-40B4-BE49-F238E27FC236}">
                <a16:creationId xmlns:a16="http://schemas.microsoft.com/office/drawing/2014/main" id="{C4464F7E-5CDF-4DA6-BD8A-E142AFFDDDC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7"/>
          <a:stretch/>
        </p:blipFill>
        <p:spPr>
          <a:xfrm>
            <a:off x="1" y="861982"/>
            <a:ext cx="1761392" cy="4281519"/>
          </a:xfrm>
          <a:ln>
            <a:noFill/>
          </a:ln>
        </p:spPr>
      </p:pic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070A3D3B-3959-4E7B-B4EE-B84D752FF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104" y="4859663"/>
            <a:ext cx="506384" cy="273844"/>
          </a:xfrm>
        </p:spPr>
        <p:txBody>
          <a:bodyPr/>
          <a:lstStyle/>
          <a:p>
            <a:pPr defTabSz="685800"/>
            <a:fld id="{6C860DD3-34C8-481A-BCF8-958105566AFD}" type="slidenum">
              <a:rPr lang="de-CH">
                <a:latin typeface="Calibri"/>
              </a:rPr>
              <a:pPr defTabSz="685800"/>
              <a:t>4</a:t>
            </a:fld>
            <a:endParaRPr lang="de-CH" dirty="0">
              <a:latin typeface="Calibri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1BD8B43-3C69-8949-6877-F8A7A3756E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611" y="1292775"/>
            <a:ext cx="4539228" cy="3419932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CA8CECD9-C164-B733-77AE-2AE48682EED4}"/>
              </a:ext>
            </a:extLst>
          </p:cNvPr>
          <p:cNvSpPr txBox="1"/>
          <p:nvPr/>
        </p:nvSpPr>
        <p:spPr>
          <a:xfrm>
            <a:off x="7138611" y="4908868"/>
            <a:ext cx="1428596" cy="17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600" b="0" dirty="0">
                <a:latin typeface="+mj-lt"/>
              </a:rPr>
              <a:t>Office fédéral de la statistique ; Agristat</a:t>
            </a:r>
          </a:p>
        </p:txBody>
      </p:sp>
    </p:spTree>
    <p:extLst>
      <p:ext uri="{BB962C8B-B14F-4D97-AF65-F5344CB8AC3E}">
        <p14:creationId xmlns:p14="http://schemas.microsoft.com/office/powerpoint/2010/main" val="166248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6" descr="Ein Bild, das Gras, draußen, Himmel, Kuh enthält.&#10;&#10;Automatisch generierte Beschreibung">
            <a:extLst>
              <a:ext uri="{FF2B5EF4-FFF2-40B4-BE49-F238E27FC236}">
                <a16:creationId xmlns:a16="http://schemas.microsoft.com/office/drawing/2014/main" id="{B21B37BE-A640-481F-BDD6-3A2A3C24BD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67806"/>
            <a:ext cx="1763688" cy="4269142"/>
          </a:xfrm>
          <a:ln>
            <a:noFill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4DE690-A2DB-4BF4-B799-3EC303B089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3343" y="1167593"/>
            <a:ext cx="6553113" cy="3692069"/>
          </a:xfrm>
        </p:spPr>
        <p:txBody>
          <a:bodyPr/>
          <a:lstStyle/>
          <a:p>
            <a:pPr marL="0" indent="0">
              <a:buNone/>
            </a:pPr>
            <a:r>
              <a:rPr lang="fr-CH" b="1" noProof="0" dirty="0">
                <a:solidFill>
                  <a:schemeClr val="accent6">
                    <a:lumMod val="50000"/>
                  </a:schemeClr>
                </a:solidFill>
              </a:rPr>
              <a:t>Il n’y a pas d’élevage intensif en Suisse.</a:t>
            </a:r>
            <a:br>
              <a:rPr lang="fr-CH" sz="2200" b="1" noProof="0" dirty="0">
                <a:solidFill>
                  <a:schemeClr val="bg2"/>
                </a:solidFill>
              </a:rPr>
            </a:br>
            <a:endParaRPr lang="fr-CH" sz="1200" b="1" noProof="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fr-CH" sz="1600" noProof="0" dirty="0">
                <a:latin typeface="+mn-lt"/>
              </a:rPr>
              <a:t>L’agriculture suisse connaît un niveau de bien-être animal unique au monde, qui est garanti par :</a:t>
            </a:r>
          </a:p>
          <a:p>
            <a:pPr lvl="1"/>
            <a:r>
              <a:rPr lang="fr-CH" sz="1600" noProof="0" dirty="0">
                <a:latin typeface="+mn-lt"/>
              </a:rPr>
              <a:t>une législation stricte sur la protection des animaux applicable à </a:t>
            </a:r>
            <a:r>
              <a:rPr lang="fr-CH" sz="1600" u="sng" noProof="0" dirty="0">
                <a:latin typeface="+mn-lt"/>
              </a:rPr>
              <a:t>TOUTES les espèces animales</a:t>
            </a:r>
            <a:r>
              <a:rPr lang="fr-CH" sz="1600" noProof="0" dirty="0">
                <a:latin typeface="+mn-lt"/>
              </a:rPr>
              <a:t> et couvrant les différents aspects du bien-être animal ;</a:t>
            </a:r>
          </a:p>
          <a:p>
            <a:pPr lvl="1"/>
            <a:r>
              <a:rPr lang="fr-CH" sz="1600" noProof="0" dirty="0">
                <a:latin typeface="+mn-lt"/>
              </a:rPr>
              <a:t>un nombre limité de volailles, de porcs et de veaux par exploitation ;</a:t>
            </a:r>
          </a:p>
          <a:p>
            <a:pPr lvl="1"/>
            <a:r>
              <a:rPr lang="fr-CH" sz="1600" noProof="0" dirty="0">
                <a:latin typeface="+mn-lt"/>
              </a:rPr>
              <a:t>des programmes d’incitation SST et SRPA à fort taux de participation ;</a:t>
            </a:r>
          </a:p>
          <a:p>
            <a:pPr lvl="1"/>
            <a:r>
              <a:rPr lang="fr-CH" sz="1600" noProof="0" dirty="0">
                <a:latin typeface="+mn-lt"/>
              </a:rPr>
              <a:t>des labels complémentaires ;</a:t>
            </a:r>
          </a:p>
          <a:p>
            <a:pPr lvl="1"/>
            <a:r>
              <a:rPr lang="fr-CH" sz="1600" noProof="0" dirty="0">
                <a:latin typeface="+mn-lt"/>
              </a:rPr>
              <a:t>un système de contrôle efficace ; </a:t>
            </a:r>
          </a:p>
          <a:p>
            <a:pPr lvl="1"/>
            <a:r>
              <a:rPr lang="fr-CH" sz="1600" noProof="0" dirty="0">
                <a:latin typeface="+mn-lt"/>
              </a:rPr>
              <a:t>des exploitations d’élevage de type familial ; et</a:t>
            </a:r>
          </a:p>
          <a:p>
            <a:pPr lvl="1"/>
            <a:r>
              <a:rPr lang="fr-CH" sz="16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une </a:t>
            </a:r>
            <a:r>
              <a:rPr lang="fr-CH" sz="1600" b="1" noProof="0" dirty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loi sur la protection des animaux en constante évolution.</a:t>
            </a:r>
          </a:p>
          <a:p>
            <a:pPr lvl="1"/>
            <a:endParaRPr lang="fr-CH" sz="1650" noProof="0" dirty="0"/>
          </a:p>
          <a:p>
            <a:endParaRPr lang="fr-CH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DF6A12-A431-48DD-BCB1-F7E88C155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5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93767-8EC3-4ED4-B593-4F98538B8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Pourquoi l’initiative est inutile (I)</a:t>
            </a:r>
          </a:p>
        </p:txBody>
      </p:sp>
    </p:spTree>
    <p:extLst>
      <p:ext uri="{BB962C8B-B14F-4D97-AF65-F5344CB8AC3E}">
        <p14:creationId xmlns:p14="http://schemas.microsoft.com/office/powerpoint/2010/main" val="27886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platzhalter 6" descr="Ein Bild, das Gras, draußen, Himmel, Kuh enthält.&#10;&#10;Automatisch generierte Beschreibung">
            <a:extLst>
              <a:ext uri="{FF2B5EF4-FFF2-40B4-BE49-F238E27FC236}">
                <a16:creationId xmlns:a16="http://schemas.microsoft.com/office/drawing/2014/main" id="{B21B37BE-A640-481F-BDD6-3A2A3C24BD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67806"/>
            <a:ext cx="1763688" cy="4269142"/>
          </a:xfrm>
          <a:ln>
            <a:noFill/>
          </a:ln>
        </p:spPr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4DE690-A2DB-4BF4-B799-3EC303B089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3343" y="1167594"/>
            <a:ext cx="6443863" cy="3563950"/>
          </a:xfrm>
        </p:spPr>
        <p:txBody>
          <a:bodyPr/>
          <a:lstStyle/>
          <a:p>
            <a:pPr marL="0" indent="0">
              <a:buNone/>
            </a:pPr>
            <a:r>
              <a:rPr lang="fr-CH" sz="2000" b="1" noProof="0" dirty="0">
                <a:solidFill>
                  <a:schemeClr val="accent6">
                    <a:lumMod val="50000"/>
                  </a:schemeClr>
                </a:solidFill>
              </a:rPr>
              <a:t>L’offre demandée existe déjà.</a:t>
            </a:r>
            <a:endParaRPr lang="fr-CH" b="1" noProof="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CH" b="1" noProof="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r-CH" sz="1800" noProof="0" dirty="0"/>
              <a:t>Différents labels proposent des produits d’origine animale fabriqués selon les normes exigées par l’initiative.</a:t>
            </a:r>
          </a:p>
          <a:p>
            <a:r>
              <a:rPr lang="fr-CH" sz="1800" noProof="0" dirty="0"/>
              <a:t>Toute personne qui attache de l’importance au bien-être animal peut faire ses courses en conséquence.</a:t>
            </a:r>
          </a:p>
          <a:p>
            <a:r>
              <a:rPr lang="fr-CH" sz="1800" noProof="0" dirty="0"/>
              <a:t>À l’heure actuelle, l’offre est supérieure à la demande : à titre d’exemple, la moitié de la viande de porc sous label est vendue comme produit conventionnel.</a:t>
            </a:r>
          </a:p>
          <a:p>
            <a:pPr lvl="1"/>
            <a:endParaRPr lang="fr-CH" sz="1650" noProof="0" dirty="0"/>
          </a:p>
          <a:p>
            <a:endParaRPr lang="fr-CH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DF6A12-A431-48DD-BCB1-F7E88C155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6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93767-8EC3-4ED4-B593-4F98538B8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Pourquoi l’initiative est inutile (II)</a:t>
            </a:r>
          </a:p>
        </p:txBody>
      </p:sp>
      <p:pic>
        <p:nvPicPr>
          <p:cNvPr id="1026" name="Picture 2" descr="Bio Suisse – Wikipedia">
            <a:extLst>
              <a:ext uri="{FF2B5EF4-FFF2-40B4-BE49-F238E27FC236}">
                <a16:creationId xmlns:a16="http://schemas.microsoft.com/office/drawing/2014/main" id="{256B169D-884F-4F2F-8590-E3D7D1615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55293" y="4014449"/>
            <a:ext cx="1036973" cy="84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- Demeter Schweiz">
            <a:extLst>
              <a:ext uri="{FF2B5EF4-FFF2-40B4-BE49-F238E27FC236}">
                <a16:creationId xmlns:a16="http://schemas.microsoft.com/office/drawing/2014/main" id="{4BB8E367-C387-4411-BB4D-EC037ACF7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5886" y="4057266"/>
            <a:ext cx="1584176" cy="73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57097AEE-B232-416B-BADE-76B6BBD453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3823" y="3909696"/>
            <a:ext cx="1790129" cy="59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7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4DE690-A2DB-4BF4-B799-3EC303B089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23343" y="1203598"/>
            <a:ext cx="6443863" cy="3527946"/>
          </a:xfrm>
        </p:spPr>
        <p:txBody>
          <a:bodyPr/>
          <a:lstStyle/>
          <a:p>
            <a:r>
              <a:rPr lang="fr-CH" sz="2000" noProof="0" dirty="0"/>
              <a:t>La production de denrées alimentaires indigènes diminuera, les </a:t>
            </a:r>
            <a:r>
              <a:rPr lang="fr-CH" b="1" noProof="0" dirty="0">
                <a:solidFill>
                  <a:schemeClr val="accent6">
                    <a:lumMod val="50000"/>
                  </a:schemeClr>
                </a:solidFill>
              </a:rPr>
              <a:t>importations augmenteront en conséquence </a:t>
            </a:r>
            <a:r>
              <a:rPr lang="fr-CH" noProof="0" dirty="0"/>
              <a:t>(car le changement des habitudes de consommation n’est pas automatique).</a:t>
            </a:r>
          </a:p>
          <a:p>
            <a:r>
              <a:rPr lang="fr-CH" noProof="0" dirty="0"/>
              <a:t>Les exigences posées par les normes bio empêcheront </a:t>
            </a:r>
            <a:r>
              <a:rPr lang="fr-CH" b="1" noProof="0" dirty="0">
                <a:solidFill>
                  <a:schemeClr val="accent6">
                    <a:lumMod val="50000"/>
                  </a:schemeClr>
                </a:solidFill>
              </a:rPr>
              <a:t>la liberté de choix</a:t>
            </a:r>
            <a:r>
              <a:rPr lang="fr-CH" noProof="0" dirty="0"/>
              <a:t> et priveront les labels de leur raison d’être.</a:t>
            </a:r>
          </a:p>
          <a:p>
            <a:r>
              <a:rPr lang="fr-CH" noProof="0" dirty="0"/>
              <a:t>Le </a:t>
            </a:r>
            <a:r>
              <a:rPr lang="fr-CH" b="1" noProof="0" dirty="0">
                <a:solidFill>
                  <a:schemeClr val="accent6">
                    <a:lumMod val="50000"/>
                  </a:schemeClr>
                </a:solidFill>
              </a:rPr>
              <a:t>prix</a:t>
            </a:r>
            <a:r>
              <a:rPr lang="fr-CH" noProof="0" dirty="0"/>
              <a:t> de la viande, des œufs et des produits laitiers </a:t>
            </a:r>
            <a:r>
              <a:rPr lang="fr-CH" b="1" noProof="0" dirty="0">
                <a:solidFill>
                  <a:schemeClr val="accent6">
                    <a:lumMod val="50000"/>
                  </a:schemeClr>
                </a:solidFill>
              </a:rPr>
              <a:t>augmentera</a:t>
            </a:r>
            <a:r>
              <a:rPr lang="fr-CH" noProof="0" dirty="0"/>
              <a:t> de 20 à 40 %.</a:t>
            </a:r>
          </a:p>
          <a:p>
            <a:r>
              <a:rPr lang="fr-CH" noProof="0" dirty="0"/>
              <a:t>L’initiative est incompatible avec d’autres directives, p. ex. l’aménagement du territoire (besoin de nombreuses étables supplémentaires).</a:t>
            </a:r>
            <a:endParaRPr lang="fr-CH" sz="1650" noProof="0" dirty="0"/>
          </a:p>
          <a:p>
            <a:endParaRPr lang="fr-CH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DF6A12-A431-48DD-BCB1-F7E88C155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7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F93767-8EC3-4ED4-B593-4F98538B899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Pourquoi l’initiative est nuisible</a:t>
            </a:r>
          </a:p>
        </p:txBody>
      </p:sp>
      <p:pic>
        <p:nvPicPr>
          <p:cNvPr id="10" name="Bildplatzhalter 9" descr="Ein Bild, das drinnen, Person, Schwein, Säugetier enthält.&#10;&#10;Automatisch generierte Beschreibung">
            <a:extLst>
              <a:ext uri="{FF2B5EF4-FFF2-40B4-BE49-F238E27FC236}">
                <a16:creationId xmlns:a16="http://schemas.microsoft.com/office/drawing/2014/main" id="{285A2BDD-6BAD-46A5-8438-C13B5E9B1D2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12"/>
          <a:stretch/>
        </p:blipFill>
        <p:spPr>
          <a:xfrm>
            <a:off x="1" y="867806"/>
            <a:ext cx="1761392" cy="4275695"/>
          </a:xfrm>
        </p:spPr>
      </p:pic>
    </p:spTree>
    <p:extLst>
      <p:ext uri="{BB962C8B-B14F-4D97-AF65-F5344CB8AC3E}">
        <p14:creationId xmlns:p14="http://schemas.microsoft.com/office/powerpoint/2010/main" val="82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2542370" y="1221600"/>
            <a:ext cx="5630030" cy="3509944"/>
          </a:xfrm>
        </p:spPr>
        <p:txBody>
          <a:bodyPr/>
          <a:lstStyle/>
          <a:p>
            <a:pPr marL="300038" lvl="1" indent="0">
              <a:buNone/>
            </a:pPr>
            <a:r>
              <a:rPr lang="fr-CH" sz="1650" noProof="0" dirty="0"/>
              <a:t>Nous, les paysannes et les paysans, attachons beaucoup d’importance au bien-être de nos animaux, car seuls des bêtes détenues de manière respectueuse restent en bonne santé et rentables.</a:t>
            </a:r>
            <a:br>
              <a:rPr lang="fr-CH" sz="1650" noProof="0" dirty="0"/>
            </a:br>
            <a:endParaRPr lang="fr-CH" sz="1650" noProof="0" dirty="0"/>
          </a:p>
          <a:p>
            <a:pPr marL="300038" lvl="1" indent="0">
              <a:buNone/>
            </a:pPr>
            <a:r>
              <a:rPr lang="fr-CH" sz="1650" noProof="0" dirty="0"/>
              <a:t>Nous prenons soin de nos animaux tous les jours en donnant le meilleur de nous-mêmes.</a:t>
            </a:r>
          </a:p>
          <a:p>
            <a:pPr marL="300038" lvl="1" indent="0">
              <a:buNone/>
            </a:pPr>
            <a:endParaRPr lang="fr-CH" sz="1650" noProof="0" dirty="0"/>
          </a:p>
          <a:p>
            <a:pPr marL="300038" lvl="1" indent="0">
              <a:buNone/>
            </a:pPr>
            <a:r>
              <a:rPr lang="fr-CH" sz="1650" noProof="0" dirty="0"/>
              <a:t>Nous dépendons de notre capacité à couvrir nos coûts de production. Davantage de bien-être animal signifie donc des prix plus élevés.</a:t>
            </a:r>
          </a:p>
          <a:p>
            <a:pPr marL="300038" lvl="1" indent="0">
              <a:buNone/>
            </a:pPr>
            <a:endParaRPr lang="fr-CH" sz="1650" noProof="0" dirty="0"/>
          </a:p>
          <a:p>
            <a:pPr marL="300038" lvl="1" indent="0">
              <a:buNone/>
            </a:pPr>
            <a:r>
              <a:rPr lang="fr-CH" sz="1650" noProof="0" dirty="0"/>
              <a:t>Plus les gens achèteront des produits sous label, plus les exploitations pourront se convertir.</a:t>
            </a:r>
            <a:endParaRPr lang="fr-CH" noProof="0" dirty="0"/>
          </a:p>
          <a:p>
            <a:pPr marL="0" indent="0">
              <a:buNone/>
            </a:pPr>
            <a:endParaRPr lang="fr-CH" noProof="0" dirty="0"/>
          </a:p>
          <a:p>
            <a:pPr lvl="1"/>
            <a:endParaRPr lang="fr-CH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860DD3-34C8-481A-BCF8-958105566AFD}" type="slidenum">
              <a:rPr lang="de-CH" smtClean="0"/>
              <a:t>8</a:t>
            </a:fld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H" noProof="0" dirty="0">
                <a:solidFill>
                  <a:schemeClr val="accent6">
                    <a:lumMod val="50000"/>
                  </a:schemeClr>
                </a:solidFill>
              </a:rPr>
              <a:t>Important à savoir</a:t>
            </a:r>
            <a:endParaRPr lang="fr-CH" sz="2400" noProof="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Bildplatzhalter 8" descr="Ein Bild, das drinnen, Person enthält.&#10;&#10;Automatisch generierte Beschreibung">
            <a:extLst>
              <a:ext uri="{FF2B5EF4-FFF2-40B4-BE49-F238E27FC236}">
                <a16:creationId xmlns:a16="http://schemas.microsoft.com/office/drawing/2014/main" id="{D5C034B8-ACED-48DE-893D-BA8B3FAA8B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56158"/>
            <a:ext cx="1763688" cy="4287342"/>
          </a:xfrm>
        </p:spPr>
      </p:pic>
      <p:pic>
        <p:nvPicPr>
          <p:cNvPr id="11" name="Grafik 10" descr="Herz mit einfarbiger Füllung">
            <a:extLst>
              <a:ext uri="{FF2B5EF4-FFF2-40B4-BE49-F238E27FC236}">
                <a16:creationId xmlns:a16="http://schemas.microsoft.com/office/drawing/2014/main" id="{970B53A2-FE57-46DC-BEE7-2B148A25A2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95736" y="1376574"/>
            <a:ext cx="565688" cy="565688"/>
          </a:xfrm>
          <a:prstGeom prst="rect">
            <a:avLst/>
          </a:prstGeom>
        </p:spPr>
      </p:pic>
      <p:pic>
        <p:nvPicPr>
          <p:cNvPr id="13" name="Grafik 12" descr="Huhn mit einfarbiger Füllung">
            <a:extLst>
              <a:ext uri="{FF2B5EF4-FFF2-40B4-BE49-F238E27FC236}">
                <a16:creationId xmlns:a16="http://schemas.microsoft.com/office/drawing/2014/main" id="{51157CF1-715B-40AB-81FF-5D675166BE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95736" y="2501893"/>
            <a:ext cx="565688" cy="565688"/>
          </a:xfrm>
          <a:prstGeom prst="rect">
            <a:avLst/>
          </a:prstGeom>
        </p:spPr>
      </p:pic>
      <p:pic>
        <p:nvPicPr>
          <p:cNvPr id="15" name="Grafik 14" descr="Münzen mit einfarbiger Füllung">
            <a:extLst>
              <a:ext uri="{FF2B5EF4-FFF2-40B4-BE49-F238E27FC236}">
                <a16:creationId xmlns:a16="http://schemas.microsoft.com/office/drawing/2014/main" id="{BEA9786F-7529-44D1-9D65-17D8259F93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2233908" y="3526208"/>
            <a:ext cx="489344" cy="489344"/>
          </a:xfrm>
          <a:prstGeom prst="rect">
            <a:avLst/>
          </a:prstGeom>
        </p:spPr>
      </p:pic>
      <p:pic>
        <p:nvPicPr>
          <p:cNvPr id="17" name="Grafik 16" descr="Einkaufskorb mit einfarbiger Füllung">
            <a:extLst>
              <a:ext uri="{FF2B5EF4-FFF2-40B4-BE49-F238E27FC236}">
                <a16:creationId xmlns:a16="http://schemas.microsoft.com/office/drawing/2014/main" id="{EB62E748-5023-463F-9F90-2DFA83BFA90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47985" y="4437159"/>
            <a:ext cx="588769" cy="58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6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56C1ADC6-F030-47FD-A52D-8E12F3850963}"/>
              </a:ext>
            </a:extLst>
          </p:cNvPr>
          <p:cNvSpPr txBox="1"/>
          <p:nvPr/>
        </p:nvSpPr>
        <p:spPr>
          <a:xfrm>
            <a:off x="971600" y="2211710"/>
            <a:ext cx="7416824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Merci de votre </a:t>
            </a:r>
            <a:r>
              <a:rPr lang="fr-CH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confiance</a:t>
            </a:r>
            <a:r>
              <a:rPr lang="fr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dans notre travail et du rejet de l’initiative </a:t>
            </a:r>
            <a:r>
              <a:rPr lang="fr-CH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inutile</a:t>
            </a:r>
            <a:r>
              <a:rPr lang="fr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et </a:t>
            </a:r>
            <a:r>
              <a:rPr lang="fr-CH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nuisible</a:t>
            </a:r>
            <a:r>
              <a:rPr lang="fr-C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sur l’élevage intensif !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5A9FFD7-5645-45C3-8C07-FE615C16A9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9932" y="555526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6724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-Vorlage SBV Dreisprachig">
  <a:themeElements>
    <a:clrScheme name="SBV">
      <a:dk1>
        <a:srgbClr val="000000"/>
      </a:dk1>
      <a:lt1>
        <a:sysClr val="window" lastClr="FFFFFF"/>
      </a:lt1>
      <a:dk2>
        <a:srgbClr val="968C87"/>
      </a:dk2>
      <a:lt2>
        <a:srgbClr val="9EA400"/>
      </a:lt2>
      <a:accent1>
        <a:srgbClr val="6C6D20"/>
      </a:accent1>
      <a:accent2>
        <a:srgbClr val="000000"/>
      </a:accent2>
      <a:accent3>
        <a:srgbClr val="BAC2C6"/>
      </a:accent3>
      <a:accent4>
        <a:srgbClr val="968C87"/>
      </a:accent4>
      <a:accent5>
        <a:srgbClr val="6C6D20"/>
      </a:accent5>
      <a:accent6>
        <a:srgbClr val="CABC93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-Vorlage SBV_16-9_dreisprachig.potx" id="{FF206168-45E7-4D66-A875-BE18E33D8C8B}" vid="{7CFC1054-7AD4-4C95-A54D-E85116F72A55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Master-Vorlage SBV_16-9_dreisprachig</Template>
  <TotalTime>0</TotalTime>
  <Pages>1</Pages>
  <Words>653</Words>
  <Application>Microsoft Office PowerPoint</Application>
  <PresentationFormat>Bildschirmpräsentation (16:9)</PresentationFormat>
  <Paragraphs>69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Source Sans Pro</vt:lpstr>
      <vt:lpstr>Wingdings</vt:lpstr>
      <vt:lpstr>Master-Vorlage SBV Dreisprachig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Giacomini Dominique</dc:creator>
  <cp:lastModifiedBy>Andrea Sommer</cp:lastModifiedBy>
  <cp:revision>327</cp:revision>
  <cp:lastPrinted>2000-03-01T15:32:42Z</cp:lastPrinted>
  <dcterms:created xsi:type="dcterms:W3CDTF">2021-12-22T12:49:41Z</dcterms:created>
  <dcterms:modified xsi:type="dcterms:W3CDTF">2022-08-15T13:18:22Z</dcterms:modified>
</cp:coreProperties>
</file>